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9"/>
  </p:notesMasterIdLst>
  <p:sldIdLst>
    <p:sldId id="323" r:id="rId2"/>
    <p:sldId id="278" r:id="rId3"/>
    <p:sldId id="279" r:id="rId4"/>
    <p:sldId id="293" r:id="rId5"/>
    <p:sldId id="284" r:id="rId6"/>
    <p:sldId id="296" r:id="rId7"/>
    <p:sldId id="297" r:id="rId8"/>
    <p:sldId id="259" r:id="rId9"/>
    <p:sldId id="260" r:id="rId10"/>
    <p:sldId id="288" r:id="rId11"/>
    <p:sldId id="270" r:id="rId12"/>
    <p:sldId id="268" r:id="rId13"/>
    <p:sldId id="290" r:id="rId14"/>
    <p:sldId id="294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332CC2"/>
    <a:srgbClr val="660066"/>
    <a:srgbClr val="262193"/>
    <a:srgbClr val="CC0000"/>
    <a:srgbClr val="FFFF99"/>
    <a:srgbClr val="209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1" autoAdjust="0"/>
    <p:restoredTop sz="94660"/>
  </p:normalViewPr>
  <p:slideViewPr>
    <p:cSldViewPr>
      <p:cViewPr varScale="1">
        <p:scale>
          <a:sx n="68" d="100"/>
          <a:sy n="68" d="100"/>
        </p:scale>
        <p:origin x="14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B0BD47-0545-432D-A554-B4F08784B1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9AE54-BE38-48A3-B8C7-72A047D22F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3450CD99-E712-400C-852C-06017143FDBC}" type="datetimeFigureOut">
              <a:rPr lang="en-US"/>
              <a:pPr>
                <a:defRPr/>
              </a:pPr>
              <a:t>10/31/2021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8D5232B-C5FA-4A07-B583-44085498A6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1DD76FC-76D1-4476-A23B-DA4B9BCAB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1AAE4-D05E-46F3-B593-F4CB2F9E5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2C8947-8FD8-4B94-BCCE-3CD107D54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/>
            </a:lvl1pPr>
          </a:lstStyle>
          <a:p>
            <a:fld id="{2D972D39-7574-41A7-A8FC-933D458D581B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2B03FDF4-D4AF-4602-AC34-E22255C289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1BFE2E20-1126-4173-9294-D9E56FE5B7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99AD3AA-531C-48B0-80F1-07FA7A290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111000-15E3-4CA6-AA5B-9206125D0FB2}" type="slidenum">
              <a:rPr lang="en-US" altLang="en-US" sz="1200">
                <a:solidFill>
                  <a:schemeClr val="tx1"/>
                </a:solidFill>
              </a:rPr>
              <a:pPr/>
              <a:t>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0E2B65-4666-4599-BB4D-262376DAA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DDB062-0142-400F-9755-6E9390733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B19159-4CF2-41ED-8E09-2EEE41F1A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29011-EDFC-4C83-BB78-3AF138980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17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B96E0D-C851-4844-9CCB-CF8104463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41C6C2-9161-4104-9C09-E028D6CD0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E3B865-EED0-4CB9-B068-826D7A9AA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8CEC3-4E85-4618-B649-D19B57BEB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37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F04E1F-48E1-4D02-AB31-D8D47ADC2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D91C5-9A82-4790-A964-7D28E94214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44A598-731B-4375-A0B4-B136AB836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C8494-07CA-4E0A-A914-F62D8C7637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60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79B799-1D26-4CBC-BE18-321E2AAAF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D0F43F-0CFA-40E2-87F9-3308634AE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ED0869-4148-4F6C-B578-79C4E6C9F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BD373-4349-496B-A137-2C65585A8D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31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0C1EE7-B106-4AF3-A788-D016499AE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BA1DF0-4679-4A58-9CF2-0672C9C54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B4217F-87A0-49BC-AAB3-6B9B82075E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FA41F-C331-49B8-8624-58E8EEE7B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07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4986E-6BFD-456F-8DD4-A9D0A75B3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2DA4FE-89F9-4E9A-8916-75BB6560E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E53FB-6878-4675-8BBA-18CD3316B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DAE2E-0252-40A3-890E-C7DABAF27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0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CA299A-22DC-4772-A376-F149E4137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FC8E16-DB7A-449A-B9DF-3777F54310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0D4037-F9AE-49F6-A09B-4CDE3A6A1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7AD4F-23C6-4511-AEF6-1CC55BEDD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86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854F18-7913-464E-9D7F-F6E0E65F8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5F1A9F-9352-4C0E-85FA-0606E76714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A69E48-3C6D-419C-AE16-A5DBD52FD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6767E-0BF9-44D3-99CA-BEA5F62E8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54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CA853A-2FE2-47ED-800F-EAEE5403E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FFC384-5544-438E-894F-EA6AE81F8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059A1F-9DDD-4BF3-A802-6E577B649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21049-007F-4C16-A0F5-54388A82C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9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21263-14BD-4D21-843A-0C1DDB023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805E30-180B-4998-BD10-EBBCF262A4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16737-1075-4F10-9F50-960216CED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69055-D195-41A5-89AB-A8E117BEC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5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CC087-828F-41EE-BEC3-171E754BC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95AEE-0630-481D-B956-366F0E9F0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5D7D69-E2AA-4D20-909F-910CB16A8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05532-160D-41C2-9E7B-4ED75D04E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42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144CB63-B437-47A5-84D2-9F1336F4B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357FAB-71B3-4766-A343-327A7EBCC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B0DC74E4-E2F2-4A26-AFB1-1CFEC1B7D9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7D3A9D47-89C9-453A-A364-7B289C507B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F02E8A41-A678-452E-8AF3-0138EE94DB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84FB9F7D-45DB-4222-9D9A-8D3AAA3A6B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wmf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AF675F7-DD9E-4442-AF61-22B7D4C3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4288"/>
            <a:ext cx="9334500" cy="693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2">
            <a:extLst>
              <a:ext uri="{FF2B5EF4-FFF2-40B4-BE49-F238E27FC236}">
                <a16:creationId xmlns:a16="http://schemas.microsoft.com/office/drawing/2014/main" id="{783B8D04-ABA9-4A1B-91DE-AA7EE7DAB1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206500"/>
            <a:ext cx="6553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3076" name="WordArt 3">
            <a:extLst>
              <a:ext uri="{FF2B5EF4-FFF2-40B4-BE49-F238E27FC236}">
                <a16:creationId xmlns:a16="http://schemas.microsoft.com/office/drawing/2014/main" id="{143A2404-F643-4591-B9EA-E2CCD50B9A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875" y="2717800"/>
            <a:ext cx="8153400" cy="206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TỪ NHIỀU NGHĨA</a:t>
            </a:r>
          </a:p>
        </p:txBody>
      </p:sp>
      <p:pic>
        <p:nvPicPr>
          <p:cNvPr id="3077" name="Picture 3" descr="WhitecornerFlower">
            <a:extLst>
              <a:ext uri="{FF2B5EF4-FFF2-40B4-BE49-F238E27FC236}">
                <a16:creationId xmlns:a16="http://schemas.microsoft.com/office/drawing/2014/main" id="{98C34D8B-9F56-4554-884A-CB684503C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WhitecornerFlower">
            <a:extLst>
              <a:ext uri="{FF2B5EF4-FFF2-40B4-BE49-F238E27FC236}">
                <a16:creationId xmlns:a16="http://schemas.microsoft.com/office/drawing/2014/main" id="{07091B6B-1752-4037-8B2B-BEC24959D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55641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36">
            <a:extLst>
              <a:ext uri="{FF2B5EF4-FFF2-40B4-BE49-F238E27FC236}">
                <a16:creationId xmlns:a16="http://schemas.microsoft.com/office/drawing/2014/main" id="{06E6E3B7-2693-4360-9C52-5C3A1EAB6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80" name="TextBox 3">
            <a:extLst>
              <a:ext uri="{FF2B5EF4-FFF2-40B4-BE49-F238E27FC236}">
                <a16:creationId xmlns:a16="http://schemas.microsoft.com/office/drawing/2014/main" id="{11583E22-9DAB-4D33-ACC9-9936D45A8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921250"/>
            <a:ext cx="487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73) </a:t>
            </a:r>
          </a:p>
        </p:txBody>
      </p:sp>
      <p:pic>
        <p:nvPicPr>
          <p:cNvPr id="3081" name="Picture 2" descr="BAR01">
            <a:extLst>
              <a:ext uri="{FF2B5EF4-FFF2-40B4-BE49-F238E27FC236}">
                <a16:creationId xmlns:a16="http://schemas.microsoft.com/office/drawing/2014/main" id="{61150BC2-7922-4E32-9A82-481E983B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4288"/>
            <a:ext cx="874236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 descr="BAR01">
            <a:extLst>
              <a:ext uri="{FF2B5EF4-FFF2-40B4-BE49-F238E27FC236}">
                <a16:creationId xmlns:a16="http://schemas.microsoft.com/office/drawing/2014/main" id="{DC711656-BD31-4A4D-A172-72DA4454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1550"/>
            <a:ext cx="874236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152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F0B831E1-4B09-4596-AE09-0843287A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04091301">
            <a:extLst>
              <a:ext uri="{FF2B5EF4-FFF2-40B4-BE49-F238E27FC236}">
                <a16:creationId xmlns:a16="http://schemas.microsoft.com/office/drawing/2014/main" id="{84193E09-BB38-4B4F-8378-45B428558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96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lut">
            <a:extLst>
              <a:ext uri="{FF2B5EF4-FFF2-40B4-BE49-F238E27FC236}">
                <a16:creationId xmlns:a16="http://schemas.microsoft.com/office/drawing/2014/main" id="{C445CC9B-C84F-4F67-A965-E3C7C5FE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9">
            <a:extLst>
              <a:ext uri="{FF2B5EF4-FFF2-40B4-BE49-F238E27FC236}">
                <a16:creationId xmlns:a16="http://schemas.microsoft.com/office/drawing/2014/main" id="{0706BF67-AEB0-4151-A2E7-601B5B9C1FE3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752600" y="266700"/>
            <a:ext cx="579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D12F5D"/>
                </a:solidFill>
              </a:rPr>
              <a:t>Luyện tập về từ nhiều nghĩa</a:t>
            </a:r>
          </a:p>
        </p:txBody>
      </p:sp>
      <p:sp>
        <p:nvSpPr>
          <p:cNvPr id="13318" name="Rectangle 10">
            <a:extLst>
              <a:ext uri="{FF2B5EF4-FFF2-40B4-BE49-F238E27FC236}">
                <a16:creationId xmlns:a16="http://schemas.microsoft.com/office/drawing/2014/main" id="{943C0A9A-8A11-4624-B036-2DAE62901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8229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chemeClr val="tx2"/>
                </a:solidFill>
              </a:rPr>
              <a:t>Bài 3. Từ </a:t>
            </a:r>
            <a:r>
              <a:rPr lang="en-US" altLang="en-US" sz="2800" b="1" i="1" u="sng">
                <a:solidFill>
                  <a:schemeClr val="tx2"/>
                </a:solidFill>
              </a:rPr>
              <a:t>ăn</a:t>
            </a:r>
            <a:r>
              <a:rPr lang="en-US" altLang="en-US" sz="2800" b="1" i="1">
                <a:solidFill>
                  <a:schemeClr val="tx2"/>
                </a:solidFill>
              </a:rPr>
              <a:t> trong câu nào dưới đây được dùng với </a:t>
            </a:r>
            <a:r>
              <a:rPr lang="en-US" altLang="en-US" sz="2800" b="1" u="sng">
                <a:solidFill>
                  <a:schemeClr val="tx2"/>
                </a:solidFill>
              </a:rPr>
              <a:t>nghĩa gốc</a:t>
            </a:r>
            <a:r>
              <a:rPr lang="en-US" altLang="en-US" sz="2800" b="1" i="1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13319" name="Rectangle 11">
            <a:extLst>
              <a:ext uri="{FF2B5EF4-FFF2-40B4-BE49-F238E27FC236}">
                <a16:creationId xmlns:a16="http://schemas.microsoft.com/office/drawing/2014/main" id="{D1FB77FF-B57A-4F42-B457-AB0787316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2605088"/>
            <a:ext cx="8148638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/>
              <a:t>a) Bác Lê lội ruộng nhiều nên bị nước </a:t>
            </a:r>
            <a:r>
              <a:rPr lang="en-US" altLang="en-US" sz="2800" b="1" u="sng"/>
              <a:t>ăn</a:t>
            </a:r>
            <a:r>
              <a:rPr lang="en-US" altLang="en-US" sz="2800" b="1"/>
              <a:t> chân.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1914E73-2F42-478F-BD60-FFE4A951C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68263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images1562344_tauvaoanthan10-10">
            <a:extLst>
              <a:ext uri="{FF2B5EF4-FFF2-40B4-BE49-F238E27FC236}">
                <a16:creationId xmlns:a16="http://schemas.microsoft.com/office/drawing/2014/main" id="{3F5A0956-5A4F-48B9-BDE3-7EB74AD2E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17888"/>
            <a:ext cx="7162800" cy="3440112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1005Ec02L">
            <a:extLst>
              <a:ext uri="{FF2B5EF4-FFF2-40B4-BE49-F238E27FC236}">
                <a16:creationId xmlns:a16="http://schemas.microsoft.com/office/drawing/2014/main" id="{DF5E2038-7C66-45F0-B15A-B07E3C79C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49600"/>
            <a:ext cx="8153400" cy="3708400"/>
          </a:xfrm>
          <a:prstGeom prst="rect">
            <a:avLst/>
          </a:prstGeom>
          <a:noFill/>
          <a:ln w="9525">
            <a:solidFill>
              <a:srgbClr val="66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7">
            <a:extLst>
              <a:ext uri="{FF2B5EF4-FFF2-40B4-BE49-F238E27FC236}">
                <a16:creationId xmlns:a16="http://schemas.microsoft.com/office/drawing/2014/main" id="{A337739A-EA6C-4F6B-94EC-7E59EF46B013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28800" y="2286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D12F5D"/>
                </a:solidFill>
              </a:rPr>
              <a:t>Luyện tập về từ nhiều nghĩa</a:t>
            </a:r>
          </a:p>
        </p:txBody>
      </p:sp>
      <p:sp>
        <p:nvSpPr>
          <p:cNvPr id="14342" name="Rectangle 8">
            <a:extLst>
              <a:ext uri="{FF2B5EF4-FFF2-40B4-BE49-F238E27FC236}">
                <a16:creationId xmlns:a16="http://schemas.microsoft.com/office/drawing/2014/main" id="{0949DB4C-D065-43EF-BF05-EB583F996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46163"/>
            <a:ext cx="8229600" cy="944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chemeClr val="tx2"/>
                </a:solidFill>
              </a:rPr>
              <a:t>Bài 3. Từ </a:t>
            </a:r>
            <a:r>
              <a:rPr lang="en-US" altLang="en-US" sz="2800" b="1" i="1" u="sng">
                <a:solidFill>
                  <a:schemeClr val="tx2"/>
                </a:solidFill>
              </a:rPr>
              <a:t>ăn</a:t>
            </a:r>
            <a:r>
              <a:rPr lang="en-US" altLang="en-US" sz="2800" b="1" i="1">
                <a:solidFill>
                  <a:schemeClr val="tx2"/>
                </a:solidFill>
              </a:rPr>
              <a:t> trong câu nào dưới đây được dùng với </a:t>
            </a:r>
            <a:r>
              <a:rPr lang="en-US" altLang="en-US" sz="2800" b="1" u="sng">
                <a:solidFill>
                  <a:schemeClr val="tx2"/>
                </a:solidFill>
              </a:rPr>
              <a:t>nghĩa gốc</a:t>
            </a:r>
            <a:r>
              <a:rPr lang="en-US" altLang="en-US" sz="2800" b="1" i="1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14343" name="Rectangle 9">
            <a:extLst>
              <a:ext uri="{FF2B5EF4-FFF2-40B4-BE49-F238E27FC236}">
                <a16:creationId xmlns:a16="http://schemas.microsoft.com/office/drawing/2014/main" id="{E29D8165-460D-4CBB-9675-EBF8F3D6B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054225"/>
            <a:ext cx="8153400" cy="1031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/>
              <a:t>b) Cứ chiều chiều, Vũ lại nghe tiếng còi tàu </a:t>
            </a:r>
          </a:p>
          <a:p>
            <a:pPr eaLnBrk="1" hangingPunct="1">
              <a:buFontTx/>
              <a:buNone/>
            </a:pPr>
            <a:r>
              <a:rPr lang="en-US" altLang="en-US" sz="2800" b="1"/>
              <a:t>vào cảng </a:t>
            </a:r>
            <a:r>
              <a:rPr lang="en-US" altLang="en-US" sz="2800" b="1" u="sng"/>
              <a:t>ăn</a:t>
            </a:r>
            <a:r>
              <a:rPr lang="en-US" altLang="en-US" sz="2800" b="1"/>
              <a:t> than.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AEF650D-9682-42FE-8FA5-64E17A598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DSC04624_resize">
            <a:extLst>
              <a:ext uri="{FF2B5EF4-FFF2-40B4-BE49-F238E27FC236}">
                <a16:creationId xmlns:a16="http://schemas.microsoft.com/office/drawing/2014/main" id="{13899C3E-1BE9-4D37-B5E5-29B7EE5BD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D0C17AEA-F943-4191-8D47-B3CE4C6F3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382000" cy="944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chemeClr val="tx2"/>
                </a:solidFill>
              </a:rPr>
              <a:t>Bài 3. Từ </a:t>
            </a:r>
            <a:r>
              <a:rPr lang="en-US" altLang="en-US" sz="2800" b="1" i="1" u="sng">
                <a:solidFill>
                  <a:schemeClr val="tx2"/>
                </a:solidFill>
              </a:rPr>
              <a:t>ăn</a:t>
            </a:r>
            <a:r>
              <a:rPr lang="en-US" altLang="en-US" sz="2800" b="1" i="1">
                <a:solidFill>
                  <a:schemeClr val="tx2"/>
                </a:solidFill>
              </a:rPr>
              <a:t> trong câu nào dưới đây được dùng với </a:t>
            </a:r>
            <a:r>
              <a:rPr lang="en-US" altLang="en-US" sz="2800" b="1" u="sng">
                <a:solidFill>
                  <a:schemeClr val="tx2"/>
                </a:solidFill>
              </a:rPr>
              <a:t>nghĩa gốc</a:t>
            </a:r>
            <a:r>
              <a:rPr lang="en-US" altLang="en-US" sz="2800" b="1" i="1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15365" name="Rectangle 8">
            <a:extLst>
              <a:ext uri="{FF2B5EF4-FFF2-40B4-BE49-F238E27FC236}">
                <a16:creationId xmlns:a16="http://schemas.microsoft.com/office/drawing/2014/main" id="{EA558B4F-8378-4325-B468-5066F9AF5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1905000"/>
            <a:ext cx="6453187" cy="1031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/>
              <a:t>c) Hôm nào cũng vậy, cả gia đình tôi </a:t>
            </a:r>
          </a:p>
          <a:p>
            <a:pPr eaLnBrk="1" hangingPunct="1">
              <a:buFontTx/>
              <a:buNone/>
            </a:pPr>
            <a:r>
              <a:rPr lang="en-US" altLang="en-US" sz="2800" b="1"/>
              <a:t>cùng </a:t>
            </a:r>
            <a:r>
              <a:rPr lang="en-US" altLang="en-US" sz="2800" b="1" u="sng"/>
              <a:t>ăn</a:t>
            </a:r>
            <a:r>
              <a:rPr lang="en-US" altLang="en-US" sz="2800" b="1"/>
              <a:t> bữa cơm tối rất vui vẻ.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323244BD-69BC-4106-9234-25078109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6D31115A-9FD7-4C96-85A6-4B18CCBC5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46238"/>
            <a:ext cx="8229600" cy="94456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b="1" i="1"/>
              <a:t>Bài 3. Từ </a:t>
            </a:r>
            <a:r>
              <a:rPr lang="en-US" altLang="en-US" sz="2800" b="1" i="1" u="sng"/>
              <a:t>ăn</a:t>
            </a:r>
            <a:r>
              <a:rPr lang="en-US" altLang="en-US" sz="2800" b="1" i="1"/>
              <a:t> trong câu nào dưới đây được dùng với </a:t>
            </a:r>
            <a:r>
              <a:rPr lang="en-US" altLang="en-US" sz="2800" b="1" u="sng"/>
              <a:t>nghĩa gốc</a:t>
            </a:r>
            <a:r>
              <a:rPr lang="en-US" altLang="en-US" sz="2800" b="1" i="1"/>
              <a:t> ?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E32D19A-9B73-4283-AE9B-B2555B389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10600" cy="2590800"/>
          </a:xfr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/>
              <a:t>a) Bác Lê lội ruộng nhiều nên bị nước </a:t>
            </a:r>
            <a:r>
              <a:rPr lang="en-US" altLang="en-US" sz="2800" b="1" u="sng"/>
              <a:t>ăn</a:t>
            </a:r>
            <a:r>
              <a:rPr lang="en-US" altLang="en-US" sz="2800" b="1"/>
              <a:t> chân.</a:t>
            </a:r>
          </a:p>
          <a:p>
            <a:pPr eaLnBrk="1" hangingPunct="1">
              <a:buFontTx/>
              <a:buNone/>
            </a:pPr>
            <a:r>
              <a:rPr lang="en-US" altLang="en-US" sz="2800" b="1"/>
              <a:t>b) Cứ chiều chiều, Vũ lại nghe tiếng còi tàu vào cảng </a:t>
            </a:r>
            <a:r>
              <a:rPr lang="en-US" altLang="en-US" sz="2800" b="1" u="sng"/>
              <a:t>ăn</a:t>
            </a:r>
            <a:r>
              <a:rPr lang="en-US" altLang="en-US" sz="2800" b="1"/>
              <a:t> than.</a:t>
            </a:r>
          </a:p>
          <a:p>
            <a:pPr eaLnBrk="1" hangingPunct="1">
              <a:buFontTx/>
              <a:buNone/>
            </a:pPr>
            <a:r>
              <a:rPr lang="en-US" altLang="en-US" sz="2800" b="1"/>
              <a:t>c) Hôm nào cũng vậy, cả gia đình tôi cùng </a:t>
            </a:r>
            <a:r>
              <a:rPr lang="en-US" altLang="en-US" sz="2800" b="1" u="sng"/>
              <a:t>ăn</a:t>
            </a:r>
            <a:r>
              <a:rPr lang="en-US" altLang="en-US" sz="2800" b="1"/>
              <a:t> bữa    cơm tối rất vui vẻ.</a:t>
            </a:r>
          </a:p>
        </p:txBody>
      </p:sp>
      <p:sp>
        <p:nvSpPr>
          <p:cNvPr id="50180" name="Text Box 4" descr="Papyrus">
            <a:extLst>
              <a:ext uri="{FF2B5EF4-FFF2-40B4-BE49-F238E27FC236}">
                <a16:creationId xmlns:a16="http://schemas.microsoft.com/office/drawing/2014/main" id="{6E2E37ED-704B-457C-AB88-58B7554B0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800600"/>
            <a:ext cx="1905000" cy="51911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Nghĩa gốc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EE5C693B-6464-4220-A329-21E02E97B317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28800" y="2286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D12F5D"/>
                </a:solidFill>
              </a:rPr>
              <a:t>Luyện tập về từ nhiều nghĩa</a:t>
            </a:r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9A031D5-9670-41B1-B046-4752D092F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302125"/>
            <a:ext cx="8589963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hlink"/>
                </a:solidFill>
              </a:rPr>
              <a:t>c) Hôm nào cũng vậy, cả gia đình tôi cùng </a:t>
            </a:r>
            <a:r>
              <a:rPr lang="en-US" altLang="en-US" sz="2800" b="1" u="sng">
                <a:solidFill>
                  <a:schemeClr val="hlink"/>
                </a:solidFill>
              </a:rPr>
              <a:t>ăn</a:t>
            </a:r>
            <a:r>
              <a:rPr lang="en-US" altLang="en-US" sz="2800" b="1">
                <a:solidFill>
                  <a:schemeClr val="hlink"/>
                </a:solidFill>
              </a:rPr>
              <a:t> bữa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hlink"/>
                </a:solidFill>
              </a:rPr>
              <a:t>    cơm tối rất vui vẻ.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  <p:bldP spid="501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EB350A78-725F-4485-A568-97B2F6A78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07415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E34E5ED1-32DF-4A2C-93EC-8F3B0105C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2450" y="1731963"/>
            <a:ext cx="8229600" cy="3459162"/>
          </a:xfrm>
          <a:noFill/>
          <a:ln>
            <a:pattFill prst="zigZag">
              <a:fgClr>
                <a:schemeClr val="tx1"/>
              </a:fgClr>
              <a:bgClr>
                <a:srgbClr val="0099FF"/>
              </a:bgClr>
            </a:patt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/>
              <a:t>Bác Luật đang </a:t>
            </a:r>
            <a:r>
              <a:rPr lang="en-US" altLang="en-US" b="1" u="sng"/>
              <a:t>đánh</a:t>
            </a:r>
            <a:r>
              <a:rPr lang="en-US" altLang="en-US" b="1"/>
              <a:t> trống vào lớp.</a:t>
            </a:r>
          </a:p>
          <a:p>
            <a:pPr eaLnBrk="1" hangingPunct="1"/>
            <a:r>
              <a:rPr lang="en-US" altLang="en-US" b="1"/>
              <a:t>Thầy thắng </a:t>
            </a:r>
            <a:r>
              <a:rPr lang="en-US" altLang="en-US" b="1" u="sng"/>
              <a:t>đánh</a:t>
            </a:r>
            <a:r>
              <a:rPr lang="en-US" altLang="en-US" b="1"/>
              <a:t> đàn.</a:t>
            </a:r>
          </a:p>
          <a:p>
            <a:pPr eaLnBrk="1" hangingPunct="1"/>
            <a:r>
              <a:rPr lang="en-US" altLang="en-US" b="1"/>
              <a:t>Hùng và Dũng đang </a:t>
            </a:r>
            <a:r>
              <a:rPr lang="en-US" altLang="en-US" b="1" u="sng"/>
              <a:t>đánh</a:t>
            </a:r>
            <a:r>
              <a:rPr lang="en-US" altLang="en-US" b="1"/>
              <a:t> nhau.</a:t>
            </a:r>
          </a:p>
          <a:p>
            <a:pPr eaLnBrk="1" hangingPunct="1"/>
            <a:r>
              <a:rPr lang="en-US" altLang="en-US" b="1"/>
              <a:t>Chị Hoa </a:t>
            </a:r>
            <a:r>
              <a:rPr lang="en-US" altLang="en-US" b="1" u="sng"/>
              <a:t>đánh</a:t>
            </a:r>
            <a:r>
              <a:rPr lang="en-US" altLang="en-US" b="1"/>
              <a:t> môi son. </a:t>
            </a:r>
          </a:p>
          <a:p>
            <a:pPr eaLnBrk="1" hangingPunct="1"/>
            <a:r>
              <a:rPr lang="en-US" altLang="en-US" b="1"/>
              <a:t>Anh Cường đang </a:t>
            </a:r>
            <a:r>
              <a:rPr lang="en-US" altLang="en-US" b="1" u="sng"/>
              <a:t>đánh</a:t>
            </a:r>
            <a:r>
              <a:rPr lang="en-US" altLang="en-US" b="1"/>
              <a:t> giày.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9DC1715-D91C-42EC-8AA1-A3C727BEA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146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616D4BF6-40F1-4F8A-9E0C-98DC419DD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7620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</a:rPr>
              <a:t>Từ </a:t>
            </a:r>
            <a:r>
              <a:rPr lang="en-US" altLang="en-US" sz="2800" b="1" u="sng">
                <a:solidFill>
                  <a:srgbClr val="0000CC"/>
                </a:solidFill>
              </a:rPr>
              <a:t>đánh</a:t>
            </a:r>
            <a:r>
              <a:rPr lang="en-US" altLang="en-US" sz="2800" b="1">
                <a:solidFill>
                  <a:srgbClr val="0000CC"/>
                </a:solidFill>
              </a:rPr>
              <a:t> trong câu nào dưới đây được dùng với nghĩa chuyển ?</a:t>
            </a:r>
            <a:endParaRPr lang="en-US" altLang="en-US" sz="1800"/>
          </a:p>
        </p:txBody>
      </p:sp>
      <p:pic>
        <p:nvPicPr>
          <p:cNvPr id="17414" name="Picture 15" descr="POINSET2">
            <a:extLst>
              <a:ext uri="{FF2B5EF4-FFF2-40B4-BE49-F238E27FC236}">
                <a16:creationId xmlns:a16="http://schemas.microsoft.com/office/drawing/2014/main" id="{616D8009-FD20-4627-B034-46562AEC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3810794"/>
            <a:ext cx="307181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BAR01">
            <a:extLst>
              <a:ext uri="{FF2B5EF4-FFF2-40B4-BE49-F238E27FC236}">
                <a16:creationId xmlns:a16="http://schemas.microsoft.com/office/drawing/2014/main" id="{D968452D-CBDF-42F9-9CF5-3A9A632D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6249988"/>
            <a:ext cx="87423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6" descr="POINSET2">
            <a:extLst>
              <a:ext uri="{FF2B5EF4-FFF2-40B4-BE49-F238E27FC236}">
                <a16:creationId xmlns:a16="http://schemas.microsoft.com/office/drawing/2014/main" id="{4835BEF8-A954-4376-9E8A-4612FBC4D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32513" y="4551363"/>
            <a:ext cx="2706687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2">
            <a:extLst>
              <a:ext uri="{FF2B5EF4-FFF2-40B4-BE49-F238E27FC236}">
                <a16:creationId xmlns:a16="http://schemas.microsoft.com/office/drawing/2014/main" id="{A07524F2-D77A-40D6-BBC2-70EE85696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52400"/>
            <a:ext cx="2209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vi-VN" altLang="en-US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altLang="en-US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A1733-4008-4709-B192-97C6BC353E82}"/>
              </a:ext>
            </a:extLst>
          </p:cNvPr>
          <p:cNvSpPr txBox="1"/>
          <p:nvPr/>
        </p:nvSpPr>
        <p:spPr>
          <a:xfrm>
            <a:off x="4837113" y="2955925"/>
            <a:ext cx="1295400" cy="534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đánh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7DBDF80-6700-4601-B0FB-B8E5F054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A650844B-4C00-4E34-AA74-C4D495D4E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7924800" cy="9906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4. Chọn một trong hai từ dưới đây và đặt câu để phân biệt các nghĩa của từ ấy.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 descr="Papyrus">
            <a:extLst>
              <a:ext uri="{FF2B5EF4-FFF2-40B4-BE49-F238E27FC236}">
                <a16:creationId xmlns:a16="http://schemas.microsoft.com/office/drawing/2014/main" id="{6C39506D-5147-46A9-9180-6B6A86FCB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971800"/>
            <a:ext cx="8763000" cy="2971800"/>
          </a:xfrm>
          <a:blipFill dpi="0" rotWithShape="1">
            <a:blip r:embed="rId4"/>
            <a:srcRect/>
            <a:tile tx="0" ty="0" sx="100000" sy="100000" flip="none" algn="tl"/>
          </a:blipFill>
          <a:ln>
            <a:solidFill>
              <a:srgbClr val="6666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a/ Đi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Nghĩa 1: tự di chuyển bằng bàn chân.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Nghĩa 2: mang ( xỏ) vào chân hoặc tay để che giữ.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b/ Đứng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Nghĩa 1: ở tư thế thẳng, chân đặt trên mặt nền.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Nghĩa 2: ngừng chuyển động.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5408C516-C7AB-4BEE-8039-235180D2BB6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28800" y="309563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D12F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từ nhiều nghĩa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73C0D57-A241-4C7B-9310-241666BA8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89633DA6-8B83-48C3-B22A-5FBCEA1E4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524000"/>
            <a:ext cx="5181600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để phân biệt từ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4EC696B4-A7B0-468C-BAF9-C1A976C53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25800"/>
            <a:ext cx="8001000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Thơ đang tập </a:t>
            </a:r>
            <a:r>
              <a:rPr lang="en-US" altLang="en-US" sz="28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b="1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1)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9584A76E-E815-4AFF-9554-8C6909687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114800"/>
            <a:ext cx="8001000" cy="5286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Nga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đôi giày màu đỏ. </a:t>
            </a:r>
            <a:r>
              <a:rPr lang="en-US" altLang="en-US" sz="28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b="1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2)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CB97758A-D78D-415C-8DFD-2029484BB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05088"/>
            <a:ext cx="8001000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Ông em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rất chậm</a:t>
            </a:r>
            <a:r>
              <a:rPr lang="en-US" altLang="en-US" sz="2800" b="1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 nghĩa 1)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D4A80665-48D8-411B-84BD-D5D94768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59325"/>
            <a:ext cx="8001000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Trời lạnh, mẹ đi tất cho ấm chân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 nghĩa 2)</a:t>
            </a:r>
          </a:p>
        </p:txBody>
      </p:sp>
      <p:sp>
        <p:nvSpPr>
          <p:cNvPr id="19464" name="Rectangle 19">
            <a:extLst>
              <a:ext uri="{FF2B5EF4-FFF2-40B4-BE49-F238E27FC236}">
                <a16:creationId xmlns:a16="http://schemas.microsoft.com/office/drawing/2014/main" id="{BA6D3F88-B05B-4B51-AC40-FCB886CACFB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676400" y="266700"/>
            <a:ext cx="579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D12F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từ nhiều nghĩa</a:t>
            </a:r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CA1CDCB1-BFF2-49D8-B473-9D9736C5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6" grpId="0" animBg="1"/>
      <p:bldP spid="12297" grpId="0" animBg="1"/>
      <p:bldP spid="12299" grpId="0" animBg="1"/>
      <p:bldP spid="12301" grpId="0" animBg="1"/>
      <p:bldP spid="123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ABD3D7A2-5F6F-45F9-A4F1-D8C0621B2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8A48E434-8764-4258-B599-48F4CC59C4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60198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200" b="1"/>
              <a:t>Đặt câu để phân biệt từ </a:t>
            </a:r>
            <a:r>
              <a:rPr lang="en-US" altLang="en-US" sz="3200" b="1" u="sng">
                <a:solidFill>
                  <a:srgbClr val="FF0000"/>
                </a:solidFill>
              </a:rPr>
              <a:t>đứng</a:t>
            </a:r>
          </a:p>
        </p:txBody>
      </p:sp>
      <p:sp>
        <p:nvSpPr>
          <p:cNvPr id="17413" name="Text Box 5" descr="Papyrus">
            <a:extLst>
              <a:ext uri="{FF2B5EF4-FFF2-40B4-BE49-F238E27FC236}">
                <a16:creationId xmlns:a16="http://schemas.microsoft.com/office/drawing/2014/main" id="{39CFF246-C206-4924-A51E-60AC7183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752600"/>
            <a:ext cx="8534400" cy="5191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Em </a:t>
            </a:r>
            <a:r>
              <a:rPr lang="en-US" altLang="en-US" sz="2800" b="1" u="sng"/>
              <a:t>đứng</a:t>
            </a:r>
            <a:r>
              <a:rPr lang="en-US" altLang="en-US" sz="2800" b="1"/>
              <a:t> đợi mẹ trước cổng trường. </a:t>
            </a:r>
            <a:r>
              <a:rPr lang="en-US" altLang="en-US" sz="2800" b="1">
                <a:solidFill>
                  <a:schemeClr val="hlink"/>
                </a:solidFill>
              </a:rPr>
              <a:t>( nghĩa 1)</a:t>
            </a:r>
          </a:p>
        </p:txBody>
      </p:sp>
      <p:sp>
        <p:nvSpPr>
          <p:cNvPr id="17414" name="Text Box 6" descr="Papyrus">
            <a:extLst>
              <a:ext uri="{FF2B5EF4-FFF2-40B4-BE49-F238E27FC236}">
                <a16:creationId xmlns:a16="http://schemas.microsoft.com/office/drawing/2014/main" id="{3BAE4260-1953-4567-B37A-9AEBFEAB1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4394200"/>
            <a:ext cx="7689850" cy="5191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Trời </a:t>
            </a:r>
            <a:r>
              <a:rPr lang="en-US" altLang="en-US" sz="2800" b="1" u="sng"/>
              <a:t>đứng</a:t>
            </a:r>
            <a:r>
              <a:rPr lang="en-US" altLang="en-US" sz="2800" b="1"/>
              <a:t> gió. </a:t>
            </a:r>
            <a:r>
              <a:rPr lang="en-US" altLang="en-US" sz="2800" b="1" i="1">
                <a:solidFill>
                  <a:schemeClr val="bg2"/>
                </a:solidFill>
              </a:rPr>
              <a:t>( </a:t>
            </a:r>
            <a:r>
              <a:rPr lang="en-US" altLang="en-US" sz="2800" b="1" i="1"/>
              <a:t>nghĩa 2)</a:t>
            </a:r>
          </a:p>
        </p:txBody>
      </p:sp>
      <p:sp>
        <p:nvSpPr>
          <p:cNvPr id="17415" name="Text Box 7" descr="Papyrus">
            <a:extLst>
              <a:ext uri="{FF2B5EF4-FFF2-40B4-BE49-F238E27FC236}">
                <a16:creationId xmlns:a16="http://schemas.microsoft.com/office/drawing/2014/main" id="{6A6B5939-A761-4A7F-90FB-C01367901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0"/>
            <a:ext cx="8534400" cy="5191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Kim giờ chiếc đồng hồ lại </a:t>
            </a:r>
            <a:r>
              <a:rPr lang="en-US" altLang="en-US" sz="2800" b="1" u="sng"/>
              <a:t>đứng</a:t>
            </a:r>
            <a:r>
              <a:rPr lang="en-US" altLang="en-US" sz="2800" b="1"/>
              <a:t> rồi ! </a:t>
            </a:r>
            <a:r>
              <a:rPr lang="en-US" altLang="en-US" sz="2800" b="1" i="1"/>
              <a:t>( nghĩa 2</a:t>
            </a:r>
            <a:r>
              <a:rPr lang="en-US" altLang="en-US" sz="2800" b="1" i="1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7418" name="Text Box 10" descr="Papyrus">
            <a:extLst>
              <a:ext uri="{FF2B5EF4-FFF2-40B4-BE49-F238E27FC236}">
                <a16:creationId xmlns:a16="http://schemas.microsoft.com/office/drawing/2014/main" id="{FDC02F87-C2CC-4940-B389-9A0626051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48088"/>
            <a:ext cx="8534400" cy="5191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Mặt trời </a:t>
            </a:r>
            <a:r>
              <a:rPr lang="en-US" altLang="en-US" sz="2800" b="1" u="sng"/>
              <a:t>đứng</a:t>
            </a:r>
            <a:r>
              <a:rPr lang="en-US" altLang="en-US" sz="2800" b="1"/>
              <a:t> bóng. </a:t>
            </a:r>
            <a:r>
              <a:rPr lang="en-US" altLang="en-US" sz="2800" b="1" i="1">
                <a:solidFill>
                  <a:schemeClr val="bg2"/>
                </a:solidFill>
              </a:rPr>
              <a:t>( </a:t>
            </a:r>
            <a:r>
              <a:rPr lang="en-US" altLang="en-US" sz="2800" b="1" i="1"/>
              <a:t>nghĩa 2)</a:t>
            </a:r>
          </a:p>
        </p:txBody>
      </p:sp>
      <p:sp>
        <p:nvSpPr>
          <p:cNvPr id="17419" name="Text Box 11" descr="Papyrus">
            <a:extLst>
              <a:ext uri="{FF2B5EF4-FFF2-40B4-BE49-F238E27FC236}">
                <a16:creationId xmlns:a16="http://schemas.microsoft.com/office/drawing/2014/main" id="{5B10772E-3E52-4415-9F64-0C0A24F5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2406650"/>
            <a:ext cx="8534400" cy="5191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Giờ chào cờ, chúng em </a:t>
            </a:r>
            <a:r>
              <a:rPr lang="en-US" altLang="en-US" sz="2800" b="1" u="sng"/>
              <a:t>đứng</a:t>
            </a:r>
            <a:r>
              <a:rPr lang="en-US" altLang="en-US" sz="2800" b="1"/>
              <a:t> nghiêm. </a:t>
            </a:r>
            <a:r>
              <a:rPr lang="en-US" altLang="en-US" sz="2800" b="1">
                <a:solidFill>
                  <a:schemeClr val="hlink"/>
                </a:solidFill>
              </a:rPr>
              <a:t>( nghĩa 1)</a:t>
            </a:r>
          </a:p>
        </p:txBody>
      </p:sp>
      <p:sp>
        <p:nvSpPr>
          <p:cNvPr id="17422" name="Text Box 14" descr="Papyrus">
            <a:extLst>
              <a:ext uri="{FF2B5EF4-FFF2-40B4-BE49-F238E27FC236}">
                <a16:creationId xmlns:a16="http://schemas.microsoft.com/office/drawing/2014/main" id="{9692F3B2-0F07-4E36-AF53-7C0D8A9E5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095375"/>
            <a:ext cx="8534400" cy="5191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Chú bộ đội </a:t>
            </a:r>
            <a:r>
              <a:rPr lang="en-US" altLang="en-US" sz="2800" b="1" u="sng"/>
              <a:t>đứng</a:t>
            </a:r>
            <a:r>
              <a:rPr lang="en-US" altLang="en-US" sz="2800" b="1"/>
              <a:t> gác.</a:t>
            </a:r>
            <a:r>
              <a:rPr lang="en-US" altLang="en-US" sz="2800" b="1">
                <a:solidFill>
                  <a:schemeClr val="hlink"/>
                </a:solidFill>
              </a:rPr>
              <a:t>( nghĩa 1)</a:t>
            </a:r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162DB5BA-A945-4884-9A40-81F0B6CE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Bài 4</a:t>
            </a:r>
            <a:endParaRPr lang="en-US" altLang="en-US" sz="28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pic>
        <p:nvPicPr>
          <p:cNvPr id="20491" name="Picture 15" descr="POINSET2">
            <a:extLst>
              <a:ext uri="{FF2B5EF4-FFF2-40B4-BE49-F238E27FC236}">
                <a16:creationId xmlns:a16="http://schemas.microsoft.com/office/drawing/2014/main" id="{B65AFB55-0AB7-4893-97F3-A77F611B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8500" y="4508500"/>
            <a:ext cx="16764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" descr="BAR01">
            <a:extLst>
              <a:ext uri="{FF2B5EF4-FFF2-40B4-BE49-F238E27FC236}">
                <a16:creationId xmlns:a16="http://schemas.microsoft.com/office/drawing/2014/main" id="{0CB4BF43-3CFF-4164-8273-4E6EE1859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6249988"/>
            <a:ext cx="87423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6" descr="POINSET2">
            <a:extLst>
              <a:ext uri="{FF2B5EF4-FFF2-40B4-BE49-F238E27FC236}">
                <a16:creationId xmlns:a16="http://schemas.microsoft.com/office/drawing/2014/main" id="{58440AFF-6626-4C26-BB54-E8D53245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0800" y="5181600"/>
            <a:ext cx="270668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3" grpId="0" animBg="1"/>
      <p:bldP spid="17414" grpId="0" animBg="1"/>
      <p:bldP spid="17415" grpId="0" animBg="1"/>
      <p:bldP spid="17418" grpId="0" animBg="1"/>
      <p:bldP spid="17419" grpId="0" animBg="1"/>
      <p:bldP spid="17422" grpId="0" animBg="1"/>
      <p:bldP spid="174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06C98714-0AFF-4A2B-B904-22F854F8F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 descr="Bouquet">
            <a:extLst>
              <a:ext uri="{FF2B5EF4-FFF2-40B4-BE49-F238E27FC236}">
                <a16:creationId xmlns:a16="http://schemas.microsoft.com/office/drawing/2014/main" id="{E40F7A35-7DEB-4F99-BC73-CA1F416E9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001000" cy="6858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từ nhiều nghĩa?</a:t>
            </a: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2EB6BEE9-4047-41D9-8610-5D4196148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0"/>
            <a:ext cx="716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3 tháng 11 năm 20</a:t>
            </a:r>
            <a:r>
              <a:rPr lang="vi-VN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alt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</a:t>
            </a:r>
            <a:b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4100" name="Rectangle 9">
            <a:extLst>
              <a:ext uri="{FF2B5EF4-FFF2-40B4-BE49-F238E27FC236}">
                <a16:creationId xmlns:a16="http://schemas.microsoft.com/office/drawing/2014/main" id="{D7D7950D-A99D-4B30-81EE-064D2C75E0F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57400" y="1524000"/>
            <a:ext cx="4792663" cy="6858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vi-VN" altLang="en-US" sz="36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altLang="en-US" sz="36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5829FC-64E3-41C1-8389-1E26890F981F}"/>
              </a:ext>
            </a:extLst>
          </p:cNvPr>
          <p:cNvSpPr/>
          <p:nvPr/>
        </p:nvSpPr>
        <p:spPr bwMode="auto">
          <a:xfrm>
            <a:off x="466725" y="2425700"/>
            <a:ext cx="8001000" cy="963613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nghĩa chuyển của các từ: Lưỡi, miệng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FD3652DF-10C8-4969-A67C-CA8B4E98A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C2283C61-C7AB-49FB-9687-6F5FA2963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1697038"/>
            <a:ext cx="1147762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5D67153A-7D73-4B84-895A-2BC0C48B3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3001963"/>
            <a:ext cx="13716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58913035-FE75-4EE2-860D-490E97C88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1524000"/>
            <a:ext cx="7010400" cy="8699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liềm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rìu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AFD0AF50-2F32-43CD-AF5E-1B2696B0C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27338"/>
            <a:ext cx="7010400" cy="869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34832" name="Rectangle 16">
            <a:extLst>
              <a:ext uri="{FF2B5EF4-FFF2-40B4-BE49-F238E27FC236}">
                <a16:creationId xmlns:a16="http://schemas.microsoft.com/office/drawing/2014/main" id="{D89CEB3A-7F40-48CE-9DA5-B521AB1AB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85800"/>
            <a:ext cx="914400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837" name="Rectangle 21">
            <a:extLst>
              <a:ext uri="{FF2B5EF4-FFF2-40B4-BE49-F238E27FC236}">
                <a16:creationId xmlns:a16="http://schemas.microsoft.com/office/drawing/2014/main" id="{9813AA2D-2AC3-4CB3-971D-236BE0373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4191000"/>
            <a:ext cx="8610600" cy="13731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48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3" grpId="0" animBg="1"/>
      <p:bldP spid="34824" grpId="0" animBg="1"/>
      <p:bldP spid="34832" grpId="0"/>
      <p:bldP spid="348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FCE449B-3703-4073-8A5F-D24FA89F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3C1546FE-614F-4235-885F-6AB1A7FC4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3950" y="2039938"/>
            <a:ext cx="6935788" cy="155892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D12F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D12F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vi-VN" altLang="en-US" sz="2800" b="1">
              <a:solidFill>
                <a:srgbClr val="D12F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vi-VN" altLang="en-US" b="1">
                <a:solidFill>
                  <a:srgbClr val="D12F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TỪ NHIỀU NGHĨA</a:t>
            </a:r>
            <a:endParaRPr lang="en-US" altLang="en-US" b="1">
              <a:solidFill>
                <a:srgbClr val="D12F5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2" descr="BAR01">
            <a:extLst>
              <a:ext uri="{FF2B5EF4-FFF2-40B4-BE49-F238E27FC236}">
                <a16:creationId xmlns:a16="http://schemas.microsoft.com/office/drawing/2014/main" id="{644E9CAB-FBBE-4229-9840-658BA6C77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4288"/>
            <a:ext cx="8742362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B6F9176C-1B87-4B2F-845F-3EDA7CA69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88" y="457200"/>
            <a:ext cx="716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3 tháng 11 năm 20</a:t>
            </a:r>
            <a:r>
              <a:rPr lang="vi-VN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alt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</a:t>
            </a:r>
            <a:endParaRPr lang="en-US" altLang="en-US" sz="2800" b="1" u="sng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2" descr="BAR01">
            <a:extLst>
              <a:ext uri="{FF2B5EF4-FFF2-40B4-BE49-F238E27FC236}">
                <a16:creationId xmlns:a16="http://schemas.microsoft.com/office/drawing/2014/main" id="{6BFD456F-CF05-4E1E-80DF-676334E74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138863"/>
            <a:ext cx="87439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086B088-8F72-4B76-B4DA-E2B520D1C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>
            <a:extLst>
              <a:ext uri="{FF2B5EF4-FFF2-40B4-BE49-F238E27FC236}">
                <a16:creationId xmlns:a16="http://schemas.microsoft.com/office/drawing/2014/main" id="{98C0F771-F2D2-4E63-9608-B2E56CEFC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0"/>
            <a:ext cx="8763000" cy="914400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1.Tìm ở cột B lời giải nghĩa thích hợp cho từ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mỗi câu ở cột A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5534ABAB-2935-402B-B67C-9312B6965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382838"/>
            <a:ext cx="487363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B</a:t>
            </a:r>
          </a:p>
        </p:txBody>
      </p:sp>
      <p:sp>
        <p:nvSpPr>
          <p:cNvPr id="39941" name="Text Box 5" descr="Papyrus">
            <a:extLst>
              <a:ext uri="{FF2B5EF4-FFF2-40B4-BE49-F238E27FC236}">
                <a16:creationId xmlns:a16="http://schemas.microsoft.com/office/drawing/2014/main" id="{9B8A3136-3856-49DE-BB38-07542543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78250"/>
            <a:ext cx="3886200" cy="9461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2.Tàu </a:t>
            </a:r>
            <a:r>
              <a:rPr lang="en-US" altLang="en-US" sz="2800" b="1" u="sng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en-US" altLang="en-US" sz="28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băng trên đường ray</a:t>
            </a:r>
            <a:r>
              <a:rPr lang="en-US" altLang="en-US" sz="2800" b="1">
                <a:solidFill>
                  <a:srgbClr val="FF00FF"/>
                </a:solidFill>
              </a:rPr>
              <a:t>.</a:t>
            </a:r>
          </a:p>
        </p:txBody>
      </p:sp>
      <p:sp>
        <p:nvSpPr>
          <p:cNvPr id="39942" name="Text Box 6" descr="Papyrus">
            <a:extLst>
              <a:ext uri="{FF2B5EF4-FFF2-40B4-BE49-F238E27FC236}">
                <a16:creationId xmlns:a16="http://schemas.microsoft.com/office/drawing/2014/main" id="{3E5B846A-D9F0-4B17-BD03-CCE5BE23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8850"/>
            <a:ext cx="3886200" cy="9461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3.Đồng hồ </a:t>
            </a:r>
            <a:r>
              <a:rPr lang="en-US" altLang="en-US" sz="2800" b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giờ.</a:t>
            </a:r>
          </a:p>
        </p:txBody>
      </p:sp>
      <p:sp>
        <p:nvSpPr>
          <p:cNvPr id="39943" name="Text Box 7" descr="Papyrus">
            <a:extLst>
              <a:ext uri="{FF2B5EF4-FFF2-40B4-BE49-F238E27FC236}">
                <a16:creationId xmlns:a16="http://schemas.microsoft.com/office/drawing/2014/main" id="{E57A9E3A-5BAB-45B7-A444-400C665E1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525" y="5759450"/>
            <a:ext cx="3886200" cy="9461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4.Dân làng khẩn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trương </a:t>
            </a:r>
            <a:r>
              <a:rPr lang="en-US" altLang="en-US" sz="2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lũ.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57485F4A-B862-4E03-A92B-4C4B18616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54325"/>
            <a:ext cx="5105400" cy="803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của máy móc</a:t>
            </a:r>
            <a:r>
              <a:rPr lang="en-US" altLang="en-US" sz="2800" b="1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1109A342-6278-4513-976B-593BDE396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733800"/>
            <a:ext cx="5105400" cy="955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b.Khẩn trương tránh những điều không may xảy đến.</a:t>
            </a:r>
          </a:p>
        </p:txBody>
      </p:sp>
      <p:sp>
        <p:nvSpPr>
          <p:cNvPr id="39946" name="Text Box 10">
            <a:extLst>
              <a:ext uri="{FF2B5EF4-FFF2-40B4-BE49-F238E27FC236}">
                <a16:creationId xmlns:a16="http://schemas.microsoft.com/office/drawing/2014/main" id="{03867886-3B92-400F-A30E-F8ED9506F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724400"/>
            <a:ext cx="5105400" cy="955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Sự di chuyển nhanh bằng phương tiện giao thông.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9660E820-7C7D-4430-BCE2-6390DFF32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49925"/>
            <a:ext cx="5105400" cy="955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d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Sự di chuyển nhanh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bằng chân.</a:t>
            </a:r>
          </a:p>
        </p:txBody>
      </p:sp>
      <p:sp>
        <p:nvSpPr>
          <p:cNvPr id="8204" name="Rectangle 14">
            <a:extLst>
              <a:ext uri="{FF2B5EF4-FFF2-40B4-BE49-F238E27FC236}">
                <a16:creationId xmlns:a16="http://schemas.microsoft.com/office/drawing/2014/main" id="{6DD00F8F-D01C-4E5F-8E47-334264FADDED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676400" y="2286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D12F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từ nhiều nghĩa</a:t>
            </a:r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5F9DE43C-3138-4D60-968C-5E3C0CE8A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82838"/>
            <a:ext cx="533400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A</a:t>
            </a:r>
          </a:p>
        </p:txBody>
      </p:sp>
      <p:sp>
        <p:nvSpPr>
          <p:cNvPr id="39952" name="Text Box 16" descr="Papyrus">
            <a:extLst>
              <a:ext uri="{FF2B5EF4-FFF2-40B4-BE49-F238E27FC236}">
                <a16:creationId xmlns:a16="http://schemas.microsoft.com/office/drawing/2014/main" id="{F660B776-8B99-40D3-8777-685F03F53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73375"/>
            <a:ext cx="3886200" cy="8604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332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1.Bé </a:t>
            </a:r>
            <a:r>
              <a:rPr lang="en-US" altLang="en-US" sz="2800" b="1" u="sng">
                <a:solidFill>
                  <a:srgbClr val="332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1">
                <a:solidFill>
                  <a:srgbClr val="332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 ton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332C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trên sân.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0" grpId="0" animBg="1"/>
      <p:bldP spid="39941" grpId="0" animBg="1"/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51" grpId="0" animBg="1"/>
      <p:bldP spid="399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297FEDE-E771-44EE-95D2-BB7E7F14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">
            <a:extLst>
              <a:ext uri="{FF2B5EF4-FFF2-40B4-BE49-F238E27FC236}">
                <a16:creationId xmlns:a16="http://schemas.microsoft.com/office/drawing/2014/main" id="{092F1BA5-2D3D-49B6-AA09-0CBB12238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0"/>
            <a:ext cx="8915400" cy="914400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1.Tìm ở cột B lời giải nghĩa thích hợp cho từ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mỗi câu ở cột A</a:t>
            </a:r>
          </a:p>
        </p:txBody>
      </p:sp>
      <p:sp>
        <p:nvSpPr>
          <p:cNvPr id="105475" name="Text Box 3">
            <a:extLst>
              <a:ext uri="{FF2B5EF4-FFF2-40B4-BE49-F238E27FC236}">
                <a16:creationId xmlns:a16="http://schemas.microsoft.com/office/drawing/2014/main" id="{D07A634F-33E6-41BB-8BF5-602D5D474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2422525"/>
            <a:ext cx="487362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A</a:t>
            </a:r>
          </a:p>
        </p:txBody>
      </p:sp>
      <p:sp>
        <p:nvSpPr>
          <p:cNvPr id="105476" name="Text Box 4">
            <a:extLst>
              <a:ext uri="{FF2B5EF4-FFF2-40B4-BE49-F238E27FC236}">
                <a16:creationId xmlns:a16="http://schemas.microsoft.com/office/drawing/2014/main" id="{FC6B259B-14EE-432C-A276-16F01981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382838"/>
            <a:ext cx="487363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B</a:t>
            </a:r>
          </a:p>
        </p:txBody>
      </p:sp>
      <p:sp>
        <p:nvSpPr>
          <p:cNvPr id="105477" name="Text Box 5" descr="Papyrus">
            <a:extLst>
              <a:ext uri="{FF2B5EF4-FFF2-40B4-BE49-F238E27FC236}">
                <a16:creationId xmlns:a16="http://schemas.microsoft.com/office/drawing/2014/main" id="{D4F50EEF-A208-4833-B5DB-247D16717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3886200" cy="9461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FF"/>
                </a:solidFill>
              </a:rPr>
              <a:t>2.Tàu </a:t>
            </a:r>
            <a:r>
              <a:rPr lang="en-US" altLang="en-US" sz="2800" b="1" u="sng">
                <a:solidFill>
                  <a:srgbClr val="FF00FF"/>
                </a:solidFill>
              </a:rPr>
              <a:t>chạy </a:t>
            </a:r>
            <a:r>
              <a:rPr lang="en-US" altLang="en-US" sz="2800" b="1">
                <a:solidFill>
                  <a:srgbClr val="FF00FF"/>
                </a:solidFill>
              </a:rPr>
              <a:t>băng băng trên đường ray.</a:t>
            </a:r>
          </a:p>
        </p:txBody>
      </p:sp>
      <p:sp>
        <p:nvSpPr>
          <p:cNvPr id="105478" name="Text Box 6" descr="Papyrus">
            <a:extLst>
              <a:ext uri="{FF2B5EF4-FFF2-40B4-BE49-F238E27FC236}">
                <a16:creationId xmlns:a16="http://schemas.microsoft.com/office/drawing/2014/main" id="{D54AB1C3-6E8F-4812-ABD5-A092C260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8850"/>
            <a:ext cx="3886200" cy="9461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</a:rPr>
              <a:t>3.Đồng hồ </a:t>
            </a:r>
            <a:r>
              <a:rPr lang="en-US" altLang="en-US" sz="2800" b="1" u="sng">
                <a:solidFill>
                  <a:srgbClr val="00B050"/>
                </a:solidFill>
              </a:rPr>
              <a:t>chạy </a:t>
            </a:r>
            <a:r>
              <a:rPr lang="en-US" altLang="en-US" sz="2800" b="1">
                <a:solidFill>
                  <a:srgbClr val="00B050"/>
                </a:solidFill>
              </a:rPr>
              <a:t>đúng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</a:rPr>
              <a:t>     giờ.</a:t>
            </a:r>
          </a:p>
        </p:txBody>
      </p:sp>
      <p:sp>
        <p:nvSpPr>
          <p:cNvPr id="105479" name="Text Box 7" descr="Papyrus">
            <a:extLst>
              <a:ext uri="{FF2B5EF4-FFF2-40B4-BE49-F238E27FC236}">
                <a16:creationId xmlns:a16="http://schemas.microsoft.com/office/drawing/2014/main" id="{E2111FBD-1BB4-4A38-A434-B6995A186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59450"/>
            <a:ext cx="3886200" cy="9461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</a:rPr>
              <a:t>4.Dân làng khẩn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</a:rPr>
              <a:t>     trương </a:t>
            </a:r>
            <a:r>
              <a:rPr lang="en-US" altLang="en-US" sz="2800" b="1" u="sng">
                <a:solidFill>
                  <a:srgbClr val="660066"/>
                </a:solidFill>
              </a:rPr>
              <a:t>chạy</a:t>
            </a:r>
            <a:r>
              <a:rPr lang="en-US" altLang="en-US" sz="2800" b="1">
                <a:solidFill>
                  <a:srgbClr val="660066"/>
                </a:solidFill>
              </a:rPr>
              <a:t> lũ.</a:t>
            </a:r>
          </a:p>
        </p:txBody>
      </p:sp>
      <p:sp>
        <p:nvSpPr>
          <p:cNvPr id="105480" name="Text Box 8">
            <a:extLst>
              <a:ext uri="{FF2B5EF4-FFF2-40B4-BE49-F238E27FC236}">
                <a16:creationId xmlns:a16="http://schemas.microsoft.com/office/drawing/2014/main" id="{59D3F530-E2AE-43E3-AC0E-645C60DBB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54325"/>
            <a:ext cx="5105400" cy="803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z="2800" b="1"/>
              <a:t>Hoạt động của máy móc.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5481" name="Text Box 9">
            <a:extLst>
              <a:ext uri="{FF2B5EF4-FFF2-40B4-BE49-F238E27FC236}">
                <a16:creationId xmlns:a16="http://schemas.microsoft.com/office/drawing/2014/main" id="{7D656F50-92A2-4B66-8CAC-25334F507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733800"/>
            <a:ext cx="5105400" cy="955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b.Khẩn trương tránh những điều không may xảy đến.</a:t>
            </a:r>
          </a:p>
        </p:txBody>
      </p:sp>
      <p:sp>
        <p:nvSpPr>
          <p:cNvPr id="105482" name="Text Box 10">
            <a:extLst>
              <a:ext uri="{FF2B5EF4-FFF2-40B4-BE49-F238E27FC236}">
                <a16:creationId xmlns:a16="http://schemas.microsoft.com/office/drawing/2014/main" id="{ABA3477E-1682-4D0D-A0FF-A59258B06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724400"/>
            <a:ext cx="5105400" cy="955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c. Sự di chuyển nhanh bằng phương tiện giao thông.</a:t>
            </a:r>
          </a:p>
        </p:txBody>
      </p:sp>
      <p:sp>
        <p:nvSpPr>
          <p:cNvPr id="105483" name="Text Box 11">
            <a:extLst>
              <a:ext uri="{FF2B5EF4-FFF2-40B4-BE49-F238E27FC236}">
                <a16:creationId xmlns:a16="http://schemas.microsoft.com/office/drawing/2014/main" id="{FB973D51-938C-4360-9CD4-62F7501DF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49925"/>
            <a:ext cx="5105400" cy="955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d. Sự di chuyển nhanh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    bằng chân.</a:t>
            </a:r>
          </a:p>
        </p:txBody>
      </p:sp>
      <p:sp>
        <p:nvSpPr>
          <p:cNvPr id="105484" name="Text Box 12" descr="Papyrus">
            <a:extLst>
              <a:ext uri="{FF2B5EF4-FFF2-40B4-BE49-F238E27FC236}">
                <a16:creationId xmlns:a16="http://schemas.microsoft.com/office/drawing/2014/main" id="{95F66474-7045-4CAB-B056-EAA7D2ACA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3886200" cy="8604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332CC2"/>
                </a:solidFill>
              </a:rPr>
              <a:t>1.Bé </a:t>
            </a:r>
            <a:r>
              <a:rPr lang="en-US" altLang="en-US" sz="2800" b="1" u="sng">
                <a:solidFill>
                  <a:srgbClr val="332CC2"/>
                </a:solidFill>
              </a:rPr>
              <a:t>chạy</a:t>
            </a:r>
            <a:r>
              <a:rPr lang="en-US" altLang="en-US" sz="2800" b="1">
                <a:solidFill>
                  <a:srgbClr val="332CC2"/>
                </a:solidFill>
              </a:rPr>
              <a:t> lon ton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332CC2"/>
                </a:solidFill>
              </a:rPr>
              <a:t> 	  trên sân.</a:t>
            </a:r>
          </a:p>
        </p:txBody>
      </p:sp>
      <p:sp>
        <p:nvSpPr>
          <p:cNvPr id="9230" name="Rectangle 14">
            <a:extLst>
              <a:ext uri="{FF2B5EF4-FFF2-40B4-BE49-F238E27FC236}">
                <a16:creationId xmlns:a16="http://schemas.microsoft.com/office/drawing/2014/main" id="{17A2DBB1-1BB9-4264-B8AF-5BB4612E3F6A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638300" y="160338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D12F5D"/>
                </a:solidFill>
              </a:rPr>
              <a:t>Luyện tập về từ nhiều nghĩa</a:t>
            </a:r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3E59FC31-71C7-4C7E-A367-634DC53951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429000"/>
            <a:ext cx="152400" cy="2057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9232" name="Line 16">
            <a:extLst>
              <a:ext uri="{FF2B5EF4-FFF2-40B4-BE49-F238E27FC236}">
                <a16:creationId xmlns:a16="http://schemas.microsoft.com/office/drawing/2014/main" id="{DA50ED43-BE88-4AA1-8050-734630270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352800"/>
            <a:ext cx="152400" cy="3124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05489" name="Line 17">
            <a:extLst>
              <a:ext uri="{FF2B5EF4-FFF2-40B4-BE49-F238E27FC236}">
                <a16:creationId xmlns:a16="http://schemas.microsoft.com/office/drawing/2014/main" id="{BED8C544-1021-4BEF-B580-28DA82354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551238"/>
            <a:ext cx="2057400" cy="2435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5FBC6D72-103F-444B-A4BE-896CD689C7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267200"/>
            <a:ext cx="76200" cy="1143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9235" name="Line 19">
            <a:extLst>
              <a:ext uri="{FF2B5EF4-FFF2-40B4-BE49-F238E27FC236}">
                <a16:creationId xmlns:a16="http://schemas.microsoft.com/office/drawing/2014/main" id="{C9CFA546-CD2A-4644-A679-3072CC9CBC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124200"/>
            <a:ext cx="152400" cy="1981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9236" name="Line 20">
            <a:extLst>
              <a:ext uri="{FF2B5EF4-FFF2-40B4-BE49-F238E27FC236}">
                <a16:creationId xmlns:a16="http://schemas.microsoft.com/office/drawing/2014/main" id="{5F9E2C16-0B74-4B73-8531-B23684C1B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343400"/>
            <a:ext cx="304800" cy="838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05493" name="Line 21">
            <a:extLst>
              <a:ext uri="{FF2B5EF4-FFF2-40B4-BE49-F238E27FC236}">
                <a16:creationId xmlns:a16="http://schemas.microsoft.com/office/drawing/2014/main" id="{3DA83B08-9C18-4372-A7FA-755BFD055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594225"/>
            <a:ext cx="914400" cy="406400"/>
          </a:xfrm>
          <a:prstGeom prst="line">
            <a:avLst/>
          </a:prstGeom>
          <a:noFill/>
          <a:ln w="38100">
            <a:solidFill>
              <a:srgbClr val="2621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05494" name="Line 22">
            <a:extLst>
              <a:ext uri="{FF2B5EF4-FFF2-40B4-BE49-F238E27FC236}">
                <a16:creationId xmlns:a16="http://schemas.microsoft.com/office/drawing/2014/main" id="{C4885487-0FF1-45A9-BEAF-9ED6BFE6BB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3238500"/>
            <a:ext cx="2971800" cy="23241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05495" name="Line 23">
            <a:extLst>
              <a:ext uri="{FF2B5EF4-FFF2-40B4-BE49-F238E27FC236}">
                <a16:creationId xmlns:a16="http://schemas.microsoft.com/office/drawing/2014/main" id="{F80D1926-25B7-4AB2-8AB6-9E495CED17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4111625"/>
            <a:ext cx="990600" cy="236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animBg="1"/>
      <p:bldP spid="105476" grpId="0" animBg="1"/>
      <p:bldP spid="105477" grpId="0" animBg="1"/>
      <p:bldP spid="105478" grpId="0" animBg="1"/>
      <p:bldP spid="105479" grpId="0" animBg="1"/>
      <p:bldP spid="105480" grpId="0" animBg="1"/>
      <p:bldP spid="105481" grpId="0" animBg="1"/>
      <p:bldP spid="105482" grpId="0" animBg="1"/>
      <p:bldP spid="105483" grpId="0" animBg="1"/>
      <p:bldP spid="1054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vandong">
            <a:extLst>
              <a:ext uri="{FF2B5EF4-FFF2-40B4-BE49-F238E27FC236}">
                <a16:creationId xmlns:a16="http://schemas.microsoft.com/office/drawing/2014/main" id="{B180D744-3777-4D71-A565-7CF378569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04800"/>
            <a:ext cx="4113213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805tau">
            <a:extLst>
              <a:ext uri="{FF2B5EF4-FFF2-40B4-BE49-F238E27FC236}">
                <a16:creationId xmlns:a16="http://schemas.microsoft.com/office/drawing/2014/main" id="{3AB5E614-B8D1-48D7-806A-261BFBD3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341813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2" descr="d947b_x6">
            <a:extLst>
              <a:ext uri="{FF2B5EF4-FFF2-40B4-BE49-F238E27FC236}">
                <a16:creationId xmlns:a16="http://schemas.microsoft.com/office/drawing/2014/main" id="{456B75EA-FC43-41C1-B64E-A9D8F6F0F4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" y="3733800"/>
            <a:ext cx="4113213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4" descr="chay-lut-phu-tho-2">
            <a:extLst>
              <a:ext uri="{FF2B5EF4-FFF2-40B4-BE49-F238E27FC236}">
                <a16:creationId xmlns:a16="http://schemas.microsoft.com/office/drawing/2014/main" id="{7E82BEE7-3BBC-416D-8744-94A338CD0B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733800"/>
            <a:ext cx="4341813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8D5537D-43E2-46C2-91DB-13F05F078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4AA372FF-1706-4B37-BA3D-A3BF9C016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71600"/>
            <a:ext cx="9144000" cy="9144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2: dòng nào dưới đây nêu dúng nét nghĩa chung của từ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có trong tất cả các câu trên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49A8714-2C2C-40ED-8A0D-D8698EBA3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2971800"/>
            <a:ext cx="8458200" cy="2514600"/>
          </a:xfr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3000" b="1">
                <a:solidFill>
                  <a:schemeClr val="tx2"/>
                </a:solidFill>
              </a:rPr>
              <a:t>			a</a:t>
            </a:r>
            <a:r>
              <a:rPr lang="en-US" altLang="en-US" sz="3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Sự di chuyển.</a:t>
            </a:r>
          </a:p>
          <a:p>
            <a:pPr marL="609600" indent="-609600" eaLnBrk="1" hangingPunct="1">
              <a:buFontTx/>
              <a:buNone/>
            </a:pPr>
            <a:endParaRPr lang="en-US" altLang="en-US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3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b) S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ự vận động nhanh.</a:t>
            </a:r>
          </a:p>
          <a:p>
            <a:pPr marL="609600" indent="-609600" eaLnBrk="1" hangingPunct="1">
              <a:buFontTx/>
              <a:buNone/>
            </a:pPr>
            <a:endParaRPr lang="en-US" altLang="en-US" sz="14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3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c) Di chuyển bằng chân.</a:t>
            </a:r>
          </a:p>
        </p:txBody>
      </p:sp>
      <p:sp>
        <p:nvSpPr>
          <p:cNvPr id="11269" name="Oval 4">
            <a:extLst>
              <a:ext uri="{FF2B5EF4-FFF2-40B4-BE49-F238E27FC236}">
                <a16:creationId xmlns:a16="http://schemas.microsoft.com/office/drawing/2014/main" id="{FDDF2E70-9219-4A20-888D-E987BE3D3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0"/>
            <a:ext cx="6096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>
              <a:solidFill>
                <a:schemeClr val="tx2"/>
              </a:solidFill>
            </a:endParaRPr>
          </a:p>
        </p:txBody>
      </p:sp>
      <p:sp>
        <p:nvSpPr>
          <p:cNvPr id="11270" name="Rectangle 11">
            <a:extLst>
              <a:ext uri="{FF2B5EF4-FFF2-40B4-BE49-F238E27FC236}">
                <a16:creationId xmlns:a16="http://schemas.microsoft.com/office/drawing/2014/main" id="{C9AF5483-4D86-40C9-96CC-343504C1FE8C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28800" y="255588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D12F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từ nhiều nghĩa</a:t>
            </a:r>
          </a:p>
        </p:txBody>
      </p:sp>
      <p:pic>
        <p:nvPicPr>
          <p:cNvPr id="11271" name="Picture 2" descr="BAR01">
            <a:extLst>
              <a:ext uri="{FF2B5EF4-FFF2-40B4-BE49-F238E27FC236}">
                <a16:creationId xmlns:a16="http://schemas.microsoft.com/office/drawing/2014/main" id="{837BD06C-AC40-4A03-B998-89C26668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918200"/>
            <a:ext cx="87407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F63C71B0-A734-4A22-A4B1-DBD7DBB0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9DFD7F5E-4661-427C-8424-4B4F47F36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025" y="1349375"/>
            <a:ext cx="8550275" cy="9445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3. Từ </a:t>
            </a:r>
            <a:r>
              <a:rPr lang="en-US" altLang="en-US" sz="2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trong câu nào dưới đây được dùng với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nghĩa gốc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DE222E7-4EC4-4EDB-8D29-7157467D5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2595563"/>
            <a:ext cx="8610600" cy="2590800"/>
          </a:xfr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Bác Lê lội ruộng nhiều nên bị nước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chân.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Cứ chiều chiều, Vũ lại nghe tiếng còi tàu vào cảng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Hôm nào cũng vậy, cả gia đình tôi cùng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bữa    cơm tối rất vui vẻ.</a:t>
            </a: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30C13BC4-9B74-4597-94E7-95D6342AE807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600200" y="3810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D12F5D"/>
                </a:solidFill>
              </a:rPr>
              <a:t>Luyện tập về từ nhiều nghĩa</a:t>
            </a:r>
          </a:p>
        </p:txBody>
      </p:sp>
      <p:pic>
        <p:nvPicPr>
          <p:cNvPr id="12294" name="Picture 15" descr="POINSET2">
            <a:extLst>
              <a:ext uri="{FF2B5EF4-FFF2-40B4-BE49-F238E27FC236}">
                <a16:creationId xmlns:a16="http://schemas.microsoft.com/office/drawing/2014/main" id="{50EB80BE-1188-4757-BDC6-9829453EA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0881" y="4510882"/>
            <a:ext cx="167163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 descr="BAR01">
            <a:extLst>
              <a:ext uri="{FF2B5EF4-FFF2-40B4-BE49-F238E27FC236}">
                <a16:creationId xmlns:a16="http://schemas.microsoft.com/office/drawing/2014/main" id="{C97D12DC-CD59-4234-BBD8-0D156D5F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6249988"/>
            <a:ext cx="87423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6" descr="POINSET2">
            <a:extLst>
              <a:ext uri="{FF2B5EF4-FFF2-40B4-BE49-F238E27FC236}">
                <a16:creationId xmlns:a16="http://schemas.microsoft.com/office/drawing/2014/main" id="{D3900D3D-B304-4D83-B625-641EF5B3D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0800" y="5105400"/>
            <a:ext cx="270668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l="50000" t="50000" r="50000" b="50000"/>
          </a:path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l="50000" t="50000" r="50000" b="50000"/>
          </a:path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984</Words>
  <Application>Microsoft Office PowerPoint</Application>
  <PresentationFormat>On-screen Show (4:3)</PresentationFormat>
  <Paragraphs>115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.VnTime</vt:lpstr>
      <vt:lpstr>Default Design</vt:lpstr>
      <vt:lpstr>PowerPoint Presentation</vt:lpstr>
      <vt:lpstr>KHỞI ĐỘNG:</vt:lpstr>
      <vt:lpstr>PowerPoint Presentation</vt:lpstr>
      <vt:lpstr>PowerPoint Presentation</vt:lpstr>
      <vt:lpstr>Bài 1.Tìm ở cột B lời giải nghĩa thích hợp cho từ chạy trong mỗi câu ở cột A</vt:lpstr>
      <vt:lpstr>Bài 1.Tìm ở cột B lời giải nghĩa thích hợp cho từ chạy trong mỗi câu ở cột A</vt:lpstr>
      <vt:lpstr>PowerPoint Presentation</vt:lpstr>
      <vt:lpstr>Bài 2: dòng nào dưới đây nêu dúng nét nghĩa chung của từ chạy có trong tất cả các câu trên</vt:lpstr>
      <vt:lpstr>Bài 3. Từ ăn trong câu nào dưới đây được dùng với nghĩa gốc ?</vt:lpstr>
      <vt:lpstr>PowerPoint Presentation</vt:lpstr>
      <vt:lpstr>PowerPoint Presentation</vt:lpstr>
      <vt:lpstr>PowerPoint Presentation</vt:lpstr>
      <vt:lpstr>Bài 3. Từ ăn trong câu nào dưới đây được dùng với nghĩa gốc ?</vt:lpstr>
      <vt:lpstr>PowerPoint Presentation</vt:lpstr>
      <vt:lpstr>Bài 4. Chọn một trong hai từ dưới đây và đặt câu để phân biệt các nghĩa của từ ấy.</vt:lpstr>
      <vt:lpstr>Đặt câu để phân biệt từ đi</vt:lpstr>
      <vt:lpstr>Đặt câu để phân biệt từ đứng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84</cp:revision>
  <dcterms:created xsi:type="dcterms:W3CDTF">2008-09-20T08:16:10Z</dcterms:created>
  <dcterms:modified xsi:type="dcterms:W3CDTF">2021-10-31T09:39:47Z</dcterms:modified>
</cp:coreProperties>
</file>